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descat.cat/pub/?id=aec&amp;n=444&amp;lang=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92a45f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92a45f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a:t>
            </a:r>
            <a:r>
              <a:rPr lang="es-419"/>
              <a:t>ata generated from inside the company, such as orders placed by customer and customer feedback for specific products, will be analyzed to obtain insight on what products are preferred by our customers depending on their purchase history and their feedback to always offer the best selection of products to our customers.</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s-419" sz="1200"/>
              <a:t>Reliable option for its customers, and these results will help us in that regard in two fronts; first, the company will be able to maintain steady sales by offering the best set of products to each customer, and second, the company will be able to take action to cover the demand for its best selling products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92a45fe2e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92a45fe2e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Data generated from inside the company, such as orders placed by customer and customer feedback for specific products, will be analyzed to obtain insight on what products are preferred by our customers depending on their purchase history and their feedback to always offer the best selection of products to our customers.</a:t>
            </a:r>
            <a:endParaRPr/>
          </a:p>
          <a:p>
            <a:pPr indent="-298450" lvl="0" marL="457200" rtl="0" algn="just">
              <a:lnSpc>
                <a:spcPct val="115000"/>
              </a:lnSpc>
              <a:spcBef>
                <a:spcPts val="0"/>
              </a:spcBef>
              <a:spcAft>
                <a:spcPts val="0"/>
              </a:spcAft>
              <a:buSzPts val="1100"/>
              <a:buChar char="●"/>
            </a:pPr>
            <a:r>
              <a:rPr lang="es-419" sz="1200"/>
              <a:t>Reliable option for its customers, and these results will help us in that regard in two fronts; first, the company will be able to maintain steady sales by offering the best set of products to each customer, and second, the company will be able to take action to cover the demand for its best selling products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92a45fe2e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92a45fe2e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92a45fe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92a45fe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Software Reference Architecture is based on Bolster.(without the semantic layer, it is similar to a lambda architecture)</a:t>
            </a:r>
            <a:endParaRPr/>
          </a:p>
          <a:p>
            <a:pPr indent="0" lvl="0" marL="0" rtl="0" algn="l">
              <a:spcBef>
                <a:spcPts val="0"/>
              </a:spcBef>
              <a:spcAft>
                <a:spcPts val="0"/>
              </a:spcAft>
              <a:buNone/>
            </a:pPr>
            <a:r>
              <a:rPr lang="es-419"/>
              <a:t>Batch Layer: For storing and processing massive volumes of data.</a:t>
            </a:r>
            <a:endParaRPr/>
          </a:p>
          <a:p>
            <a:pPr indent="-298450" lvl="0" marL="457200" rtl="0" algn="l">
              <a:spcBef>
                <a:spcPts val="0"/>
              </a:spcBef>
              <a:spcAft>
                <a:spcPts val="0"/>
              </a:spcAft>
              <a:buSzPts val="1100"/>
              <a:buChar char="●"/>
            </a:pPr>
            <a:r>
              <a:rPr lang="es-419"/>
              <a:t>Batch Ingestion: Periodically ingest data.</a:t>
            </a:r>
            <a:endParaRPr/>
          </a:p>
          <a:p>
            <a:pPr indent="-298450" lvl="0" marL="457200" rtl="0" algn="l">
              <a:spcBef>
                <a:spcPts val="0"/>
              </a:spcBef>
              <a:spcAft>
                <a:spcPts val="0"/>
              </a:spcAft>
              <a:buSzPts val="1100"/>
              <a:buChar char="●"/>
            </a:pPr>
            <a:r>
              <a:rPr lang="es-419"/>
              <a:t>Data Lake: Managing large amounts of data.</a:t>
            </a:r>
            <a:endParaRPr/>
          </a:p>
          <a:p>
            <a:pPr indent="-298450" lvl="0" marL="457200" rtl="0" algn="l">
              <a:spcBef>
                <a:spcPts val="0"/>
              </a:spcBef>
              <a:spcAft>
                <a:spcPts val="0"/>
              </a:spcAft>
              <a:buSzPts val="1100"/>
              <a:buChar char="●"/>
            </a:pPr>
            <a:r>
              <a:rPr lang="es-419"/>
              <a:t>Batch Processing: Transforms and runs iterative algorithms over the data stored in the Data Lake to shape them accordingly to the analytical needs of the use-case at hand.</a:t>
            </a:r>
            <a:endParaRPr/>
          </a:p>
          <a:p>
            <a:pPr indent="0" lvl="0" marL="0" rtl="0" algn="l">
              <a:spcBef>
                <a:spcPts val="0"/>
              </a:spcBef>
              <a:spcAft>
                <a:spcPts val="0"/>
              </a:spcAft>
              <a:buNone/>
            </a:pPr>
            <a:r>
              <a:rPr lang="es-419"/>
              <a:t>Speed Layer: Deals primarily with Velocity. Its input are continuous, unbounded streams of data with high timeliness.</a:t>
            </a:r>
            <a:endParaRPr/>
          </a:p>
          <a:p>
            <a:pPr indent="-298450" lvl="0" marL="457200" rtl="0" algn="l">
              <a:spcBef>
                <a:spcPts val="0"/>
              </a:spcBef>
              <a:spcAft>
                <a:spcPts val="0"/>
              </a:spcAft>
              <a:buSzPts val="1100"/>
              <a:buChar char="●"/>
            </a:pPr>
            <a:r>
              <a:rPr lang="es-419"/>
              <a:t>Stream Ingestion: Message queue for raw data streams that are pushed from the data sources.</a:t>
            </a:r>
            <a:endParaRPr/>
          </a:p>
          <a:p>
            <a:pPr indent="-298450" lvl="0" marL="457200" rtl="0" algn="l">
              <a:spcBef>
                <a:spcPts val="0"/>
              </a:spcBef>
              <a:spcAft>
                <a:spcPts val="0"/>
              </a:spcAft>
              <a:buSzPts val="1100"/>
              <a:buChar char="●"/>
            </a:pPr>
            <a:r>
              <a:rPr lang="es-419"/>
              <a:t>Dispatched: Not implemented. Validate that all ingested events follow the specified schema and determine whether to process data in a real-time manner or batch manner.</a:t>
            </a:r>
            <a:endParaRPr/>
          </a:p>
          <a:p>
            <a:pPr indent="-298450" lvl="0" marL="457200" rtl="0" algn="l">
              <a:spcBef>
                <a:spcPts val="0"/>
              </a:spcBef>
              <a:spcAft>
                <a:spcPts val="0"/>
              </a:spcAft>
              <a:buSzPts val="1100"/>
              <a:buChar char="●"/>
            </a:pPr>
            <a:r>
              <a:rPr lang="es-419"/>
              <a:t>Stream Processing: Performing One-Pass Algorithms over the stream of events</a:t>
            </a:r>
            <a:endParaRPr/>
          </a:p>
          <a:p>
            <a:pPr indent="0" lvl="0" marL="0" rtl="0" algn="l">
              <a:spcBef>
                <a:spcPts val="0"/>
              </a:spcBef>
              <a:spcAft>
                <a:spcPts val="0"/>
              </a:spcAft>
              <a:buNone/>
            </a:pPr>
            <a:r>
              <a:rPr lang="es-419"/>
              <a:t>Serving Layer: Holds transformed data ready to be delivered to end-users.</a:t>
            </a:r>
            <a:endParaRPr/>
          </a:p>
          <a:p>
            <a:pPr indent="-298450" lvl="0" marL="457200" rtl="0" algn="l">
              <a:spcBef>
                <a:spcPts val="0"/>
              </a:spcBef>
              <a:spcAft>
                <a:spcPts val="0"/>
              </a:spcAft>
              <a:buSzPts val="1100"/>
              <a:buChar char="●"/>
            </a:pPr>
            <a:r>
              <a:rPr lang="es-419"/>
              <a:t>Batch View: Incremental approaches should be adopted to avoid unnecessary writes. Must provide a high-level query language, serving as interface with the Query Engine.</a:t>
            </a:r>
            <a:endParaRPr/>
          </a:p>
          <a:p>
            <a:pPr indent="-298450" lvl="0" marL="457200" rtl="0" algn="l">
              <a:spcBef>
                <a:spcPts val="0"/>
              </a:spcBef>
              <a:spcAft>
                <a:spcPts val="0"/>
              </a:spcAft>
              <a:buSzPts val="1100"/>
              <a:buChar char="●"/>
            </a:pPr>
            <a:r>
              <a:rPr lang="es-419"/>
              <a:t>Real-time View: Needs to provide Low Latency Querying over dynamic and continuously changing data 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92a45fe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92a45fe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Sqoop: Apache Sqoop is used for bulk data transferring between datastores. Raw sale data files will be moved to a data lake which contains a large amount of data coming from various sources.</a:t>
            </a:r>
            <a:endParaRPr/>
          </a:p>
          <a:p>
            <a:pPr indent="-298450" lvl="0" marL="457200" rtl="0" algn="l">
              <a:spcBef>
                <a:spcPts val="0"/>
              </a:spcBef>
              <a:spcAft>
                <a:spcPts val="0"/>
              </a:spcAft>
              <a:buSzPts val="1100"/>
              <a:buChar char="●"/>
            </a:pPr>
            <a:r>
              <a:rPr lang="es-419"/>
              <a:t>Apache Spark: Large scale data processing.</a:t>
            </a:r>
            <a:endParaRPr/>
          </a:p>
          <a:p>
            <a:pPr indent="-298450" lvl="0" marL="457200" rtl="0" algn="l">
              <a:spcBef>
                <a:spcPts val="0"/>
              </a:spcBef>
              <a:spcAft>
                <a:spcPts val="0"/>
              </a:spcAft>
              <a:buSzPts val="1100"/>
              <a:buChar char="●"/>
            </a:pPr>
            <a:r>
              <a:rPr lang="es-419"/>
              <a:t>Neo4j: To perform graph analytics, property graph and graph algorithms are better choices than knowledge graphs.</a:t>
            </a:r>
            <a:endParaRPr/>
          </a:p>
          <a:p>
            <a:pPr indent="-298450" lvl="0" marL="457200" rtl="0" algn="l">
              <a:spcBef>
                <a:spcPts val="0"/>
              </a:spcBef>
              <a:spcAft>
                <a:spcPts val="0"/>
              </a:spcAft>
              <a:buSzPts val="1100"/>
              <a:buChar char="●"/>
            </a:pPr>
            <a:r>
              <a:rPr lang="es-419"/>
              <a:t>Apache Kafka: Tool to ingest streaming data. Capable of handling trillions of events a day.</a:t>
            </a:r>
            <a:endParaRPr/>
          </a:p>
          <a:p>
            <a:pPr indent="-298450" lvl="0" marL="457200" rtl="0" algn="l">
              <a:spcBef>
                <a:spcPts val="0"/>
              </a:spcBef>
              <a:spcAft>
                <a:spcPts val="0"/>
              </a:spcAft>
              <a:buSzPts val="1100"/>
              <a:buChar char="●"/>
            </a:pPr>
            <a:r>
              <a:rPr lang="es-419"/>
              <a:t>Spark Streaming: Provides scalability, high-throughput, fault-tolerant stream processing.</a:t>
            </a:r>
            <a:endParaRPr/>
          </a:p>
          <a:p>
            <a:pPr indent="-298450" lvl="0" marL="457200" rtl="0" algn="l">
              <a:spcBef>
                <a:spcPts val="0"/>
              </a:spcBef>
              <a:spcAft>
                <a:spcPts val="0"/>
              </a:spcAft>
              <a:buSzPts val="1100"/>
              <a:buChar char="●"/>
            </a:pPr>
            <a:r>
              <a:rPr lang="es-419"/>
              <a:t>Kibana: Visualize your live Elasticsearch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92a45fe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92a45fe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92a45fe2e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92a45fe2e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92a45fe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92a45fe2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Char char="●"/>
            </a:pPr>
            <a:r>
              <a:rPr lang="es-419" sz="1200"/>
              <a:t>1000 daily orders per region after the first five years of operation.</a:t>
            </a:r>
            <a:endParaRPr sz="1200"/>
          </a:p>
          <a:p>
            <a:pPr indent="-304800" lvl="1" marL="914400" rtl="0" algn="just">
              <a:lnSpc>
                <a:spcPct val="115000"/>
              </a:lnSpc>
              <a:spcBef>
                <a:spcPts val="0"/>
              </a:spcBef>
              <a:spcAft>
                <a:spcPts val="0"/>
              </a:spcAft>
              <a:buSzPts val="1200"/>
              <a:buChar char="○"/>
            </a:pPr>
            <a:r>
              <a:rPr lang="es-419" sz="1200"/>
              <a:t>Data sources: Market Prices from EU, Daily Orders, Customer Feedback, List of products, Municipalities</a:t>
            </a:r>
            <a:endParaRPr sz="1200"/>
          </a:p>
          <a:p>
            <a:pPr indent="-304800" lvl="0" marL="457200" rtl="0" algn="just">
              <a:lnSpc>
                <a:spcPct val="115000"/>
              </a:lnSpc>
              <a:spcBef>
                <a:spcPts val="0"/>
              </a:spcBef>
              <a:spcAft>
                <a:spcPts val="0"/>
              </a:spcAft>
              <a:buSzPts val="1200"/>
              <a:buChar char="●"/>
            </a:pPr>
            <a:r>
              <a:rPr lang="es-419" sz="1200"/>
              <a:t>1000 comments/ratings per day</a:t>
            </a:r>
            <a:endParaRPr sz="1200"/>
          </a:p>
          <a:p>
            <a:pPr indent="-304800" lvl="1" marL="914400" rtl="0" algn="just">
              <a:lnSpc>
                <a:spcPct val="115000"/>
              </a:lnSpc>
              <a:spcBef>
                <a:spcPts val="0"/>
              </a:spcBef>
              <a:spcAft>
                <a:spcPts val="0"/>
              </a:spcAft>
              <a:buSzPts val="1200"/>
              <a:buChar char="○"/>
            </a:pPr>
            <a:r>
              <a:rPr lang="es-419" sz="1200"/>
              <a:t>Data source: Customer feedback from Sprout’s app</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92a45fe2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92a45fe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92a45fe2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92a45fe2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9b7c1a93b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9b7c1a93b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92a45fe2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92a45fe2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graph offers</a:t>
            </a:r>
            <a:r>
              <a:rPr lang="es-419" sz="1200"/>
              <a:t> a high level representation of the data model utilizing nodes, relationships and properties as well as traversal navigation to speed-up graph patterns and path queries in order to traverse the graph looking for recommendations of similar customers.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92a45fe2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2a45fe2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92a45fe2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92a45fe2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92a45fe2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92a45fe2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9b7c1a93b_3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9b7c1a93b_3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92a45fe2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92a45fe2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9a71cc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9a71cc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8b3f1c10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8b3f1c10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b7c1a93b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b7c1a93b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9b7c1a93b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9b7c1a93b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150km: It’s possible for users to visit.</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Turn into a start competitor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9b7c1a93b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9b7c1a93b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200" u="sng">
                <a:solidFill>
                  <a:schemeClr val="hlink"/>
                </a:solidFill>
                <a:hlinkClick r:id="rId2"/>
              </a:rPr>
              <a:t>https://www.idescat.cat/pub/?id=aec&amp;n=444&amp;lang=en</a:t>
            </a:r>
            <a:endParaRPr sz="1200"/>
          </a:p>
          <a:p>
            <a:pPr indent="0" lvl="0" marL="0" rtl="0" algn="l">
              <a:spcBef>
                <a:spcPts val="0"/>
              </a:spcBef>
              <a:spcAft>
                <a:spcPts val="0"/>
              </a:spcAft>
              <a:buNone/>
            </a:pPr>
            <a:r>
              <a:rPr lang="es-419" sz="1200"/>
              <a:t>In Sprout, we offer 2 main products,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419" sz="1200">
                <a:solidFill>
                  <a:schemeClr val="dk1"/>
                </a:solidFill>
              </a:rPr>
              <a:t>overview of what kinds of crop growing in Spain. This is not a complete list</a:t>
            </a:r>
            <a:endParaRPr sz="1200">
              <a:solidFill>
                <a:schemeClr val="dk1"/>
              </a:solidFill>
            </a:endParaRPr>
          </a:p>
          <a:p>
            <a:pPr indent="0" lvl="0" marL="0" rtl="0" algn="l">
              <a:spcBef>
                <a:spcPts val="0"/>
              </a:spcBef>
              <a:spcAft>
                <a:spcPts val="0"/>
              </a:spcAft>
              <a:buClr>
                <a:schemeClr val="dk1"/>
              </a:buClr>
              <a:buSzPts val="1100"/>
              <a:buFont typeface="Arial"/>
              <a:buNone/>
            </a:pPr>
            <a:r>
              <a:rPr lang="es-419" sz="1200">
                <a:solidFill>
                  <a:schemeClr val="dk1"/>
                </a:solidFill>
              </a:rPr>
              <a:t>also depends on the farms and the seasons</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b="1" lang="es-419" sz="1200">
                <a:solidFill>
                  <a:schemeClr val="dk1"/>
                </a:solidFill>
              </a:rPr>
              <a:t>Customized baskets:</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product selection is done by the customer or pre-customized by us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Of course, to be environment friendly, products will be packed with recyclable and eco friendly materials.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minimum weight for delivery is 5kg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419" sz="1200"/>
              <a:t>----------------</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s-419" sz="1200">
                <a:solidFill>
                  <a:schemeClr val="dk1"/>
                </a:solidFill>
              </a:rPr>
              <a:t>FE makes us stand out from our competitors</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b="1" lang="es-419" sz="1200">
                <a:solidFill>
                  <a:schemeClr val="dk1"/>
                </a:solidFill>
              </a:rPr>
              <a:t>Farming experience: Nowadays, the word “organic” has been overused and sometime you dont believe in what you heard or read,</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With Sprout, People can experience being a part of farming process (planting/harvesting)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They can ask questions regarding the products and farming processes.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Educational activities will be held to for kids.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lunch prepared with farm’s products will be served for them (towards a payment).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They can buy cheaper products during their visit.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9b7c1a9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9b7c1a9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419"/>
              <a:t>Clients go our app to make some purchases</a:t>
            </a:r>
            <a:endParaRPr/>
          </a:p>
          <a:p>
            <a:pPr indent="-298450" lvl="0" marL="457200" rtl="0" algn="l">
              <a:spcBef>
                <a:spcPts val="0"/>
              </a:spcBef>
              <a:spcAft>
                <a:spcPts val="0"/>
              </a:spcAft>
              <a:buSzPts val="1100"/>
              <a:buAutoNum type="arabicPeriod"/>
            </a:pPr>
            <a:r>
              <a:rPr lang="es-419"/>
              <a:t>Our customers can also subscribe a specific basket to have it delivered weekly</a:t>
            </a:r>
            <a:endParaRPr/>
          </a:p>
          <a:p>
            <a:pPr indent="-298450" lvl="0" marL="457200" rtl="0" algn="l">
              <a:spcBef>
                <a:spcPts val="0"/>
              </a:spcBef>
              <a:spcAft>
                <a:spcPts val="0"/>
              </a:spcAft>
              <a:buSzPts val="1100"/>
              <a:buAutoNum type="arabicPeriod"/>
            </a:pPr>
            <a:r>
              <a:rPr lang="es-419"/>
              <a:t>Once they checked out, the orders go to the farms. They start collecting and packaging the ordered baskets and then wait for our cars come to pick it up and deliver to our customers.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9b7c1a9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9b7c1a9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Our SPROUT mobile app will be available on IOS and Android platforms. These are some main screens on our app.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419"/>
              <a:t>Once the users launched the app, they need to choose the location that they want their order to be delivered to</a:t>
            </a:r>
            <a:endParaRPr/>
          </a:p>
          <a:p>
            <a:pPr indent="-298450" lvl="0" marL="457200" rtl="0" algn="l">
              <a:spcBef>
                <a:spcPts val="0"/>
              </a:spcBef>
              <a:spcAft>
                <a:spcPts val="0"/>
              </a:spcAft>
              <a:buSzPts val="1100"/>
              <a:buAutoNum type="arabicPeriod"/>
            </a:pPr>
            <a:r>
              <a:rPr lang="es-419"/>
              <a:t>They can navigate between different categories of products. We also have a section for recommended products which I will explain how it works in the next slide</a:t>
            </a:r>
            <a:endParaRPr/>
          </a:p>
          <a:p>
            <a:pPr indent="-298450" lvl="0" marL="457200" rtl="0" algn="l">
              <a:spcBef>
                <a:spcPts val="0"/>
              </a:spcBef>
              <a:spcAft>
                <a:spcPts val="0"/>
              </a:spcAft>
              <a:buSzPts val="1100"/>
              <a:buAutoNum type="arabicPeriod"/>
            </a:pPr>
            <a:r>
              <a:rPr lang="es-419"/>
              <a:t>We have many kinds of baskets which have different size, types of products, …</a:t>
            </a:r>
            <a:endParaRPr/>
          </a:p>
          <a:p>
            <a:pPr indent="-298450" lvl="0" marL="457200" rtl="0" algn="l">
              <a:spcBef>
                <a:spcPts val="0"/>
              </a:spcBef>
              <a:spcAft>
                <a:spcPts val="0"/>
              </a:spcAft>
              <a:buSzPts val="1100"/>
              <a:buAutoNum type="arabicPeriod"/>
            </a:pPr>
            <a:r>
              <a:rPr lang="es-419"/>
              <a:t>After putting baskets of products to the cart, they can check out to proceed to the delivery phase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dBFdR0e1_84AnaTTppvQh8Rzv-ggJGlM/view" TargetMode="External"/><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32.jpg"/><Relationship Id="rId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jpg"/><Relationship Id="rId5" Type="http://schemas.openxmlformats.org/officeDocument/2006/relationships/image" Target="../media/image12.png"/><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21.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Joint Project Defense</a:t>
            </a:r>
            <a:endParaRPr/>
          </a:p>
          <a:p>
            <a:pPr indent="0" lvl="0" marL="0" rtl="0" algn="l">
              <a:spcBef>
                <a:spcPts val="0"/>
              </a:spcBef>
              <a:spcAft>
                <a:spcPts val="0"/>
              </a:spcAft>
              <a:buNone/>
            </a:pPr>
            <a:r>
              <a:rPr lang="es-419"/>
              <a:t>Sprout</a:t>
            </a:r>
            <a:endParaRPr>
              <a:solidFill>
                <a:srgbClr val="FFFFFF"/>
              </a:solidFill>
            </a:endParaRPr>
          </a:p>
        </p:txBody>
      </p:sp>
      <p:sp>
        <p:nvSpPr>
          <p:cNvPr id="64" name="Google Shape;64;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June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PURPOSE STATEMENT</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How can Sprout benefit from Big Data?</a:t>
            </a:r>
            <a:endParaRPr/>
          </a:p>
        </p:txBody>
      </p:sp>
      <p:sp>
        <p:nvSpPr>
          <p:cNvPr id="152" name="Google Shape;152;p24"/>
          <p:cNvSpPr txBox="1"/>
          <p:nvPr>
            <p:ph idx="1" type="body"/>
          </p:nvPr>
        </p:nvSpPr>
        <p:spPr>
          <a:xfrm>
            <a:off x="311700" y="1137625"/>
            <a:ext cx="8520600" cy="3447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s-419" sz="2200"/>
              <a:t>Analyze data to obtain insight</a:t>
            </a:r>
            <a:endParaRPr sz="2200"/>
          </a:p>
          <a:p>
            <a:pPr indent="-368300" lvl="1" marL="914400" rtl="0" algn="l">
              <a:spcBef>
                <a:spcPts val="0"/>
              </a:spcBef>
              <a:spcAft>
                <a:spcPts val="0"/>
              </a:spcAft>
              <a:buSzPts val="2200"/>
              <a:buChar char="○"/>
            </a:pPr>
            <a:r>
              <a:rPr lang="es-419" sz="2200"/>
              <a:t>Orders</a:t>
            </a:r>
            <a:endParaRPr sz="2200"/>
          </a:p>
          <a:p>
            <a:pPr indent="-368300" lvl="1" marL="914400" rtl="0" algn="l">
              <a:spcBef>
                <a:spcPts val="0"/>
              </a:spcBef>
              <a:spcAft>
                <a:spcPts val="0"/>
              </a:spcAft>
              <a:buSzPts val="2200"/>
              <a:buChar char="○"/>
            </a:pPr>
            <a:r>
              <a:rPr lang="es-419" sz="2200"/>
              <a:t>Customer Feedback</a:t>
            </a:r>
            <a:endParaRPr sz="2200"/>
          </a:p>
          <a:p>
            <a:pPr indent="0" lvl="0" marL="914400" rtl="0" algn="l">
              <a:spcBef>
                <a:spcPts val="1600"/>
              </a:spcBef>
              <a:spcAft>
                <a:spcPts val="0"/>
              </a:spcAft>
              <a:buNone/>
            </a:pPr>
            <a:r>
              <a:t/>
            </a:r>
            <a:endParaRPr sz="2200"/>
          </a:p>
          <a:p>
            <a:pPr indent="-368300" lvl="0" marL="457200" rtl="0" algn="l">
              <a:spcBef>
                <a:spcPts val="1600"/>
              </a:spcBef>
              <a:spcAft>
                <a:spcPts val="0"/>
              </a:spcAft>
              <a:buSzPts val="2200"/>
              <a:buChar char="●"/>
            </a:pPr>
            <a:r>
              <a:rPr lang="es-419" sz="2200"/>
              <a:t>Reliable for customers</a:t>
            </a:r>
            <a:endParaRPr sz="2200"/>
          </a:p>
          <a:p>
            <a:pPr indent="-368300" lvl="1" marL="914400" rtl="0" algn="l">
              <a:spcBef>
                <a:spcPts val="0"/>
              </a:spcBef>
              <a:spcAft>
                <a:spcPts val="0"/>
              </a:spcAft>
              <a:buSzPts val="2200"/>
              <a:buChar char="○"/>
            </a:pPr>
            <a:r>
              <a:rPr lang="es-419" sz="2200"/>
              <a:t>Offer the best products to each customer</a:t>
            </a:r>
            <a:endParaRPr sz="2200"/>
          </a:p>
          <a:p>
            <a:pPr indent="-368300" lvl="1" marL="914400" rtl="0" algn="l">
              <a:spcBef>
                <a:spcPts val="0"/>
              </a:spcBef>
              <a:spcAft>
                <a:spcPts val="0"/>
              </a:spcAft>
              <a:buSzPts val="2200"/>
              <a:buChar char="○"/>
            </a:pPr>
            <a:r>
              <a:rPr lang="es-419" sz="2200"/>
              <a:t>Cover the demand for best selling products</a:t>
            </a:r>
            <a:endParaRPr sz="2200"/>
          </a:p>
        </p:txBody>
      </p:sp>
      <p:pic>
        <p:nvPicPr>
          <p:cNvPr id="153" name="Google Shape;153;p24"/>
          <p:cNvPicPr preferRelativeResize="0"/>
          <p:nvPr/>
        </p:nvPicPr>
        <p:blipFill>
          <a:blip r:embed="rId3">
            <a:alphaModFix/>
          </a:blip>
          <a:stretch>
            <a:fillRect/>
          </a:stretch>
        </p:blipFill>
        <p:spPr>
          <a:xfrm>
            <a:off x="4694250" y="1287375"/>
            <a:ext cx="3318425" cy="2346126"/>
          </a:xfrm>
          <a:prstGeom prst="rect">
            <a:avLst/>
          </a:prstGeom>
          <a:noFill/>
          <a:ln>
            <a:noFill/>
          </a:ln>
        </p:spPr>
      </p:pic>
      <p:sp>
        <p:nvSpPr>
          <p:cNvPr id="154" name="Google Shape;154;p24"/>
          <p:cNvSpPr/>
          <p:nvPr/>
        </p:nvSpPr>
        <p:spPr>
          <a:xfrm>
            <a:off x="2064400" y="2414300"/>
            <a:ext cx="361500" cy="67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ARCHITECTURE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SPROUT Data Architecture</a:t>
            </a:r>
            <a:endParaRPr/>
          </a:p>
        </p:txBody>
      </p:sp>
      <p:pic>
        <p:nvPicPr>
          <p:cNvPr id="165" name="Google Shape;165;p26"/>
          <p:cNvPicPr preferRelativeResize="0"/>
          <p:nvPr/>
        </p:nvPicPr>
        <p:blipFill>
          <a:blip r:embed="rId3">
            <a:alphaModFix/>
          </a:blip>
          <a:stretch>
            <a:fillRect/>
          </a:stretch>
        </p:blipFill>
        <p:spPr>
          <a:xfrm>
            <a:off x="398850" y="1017725"/>
            <a:ext cx="8200651" cy="3608800"/>
          </a:xfrm>
          <a:prstGeom prst="rect">
            <a:avLst/>
          </a:prstGeom>
          <a:noFill/>
          <a:ln>
            <a:noFill/>
          </a:ln>
        </p:spPr>
      </p:pic>
      <p:sp>
        <p:nvSpPr>
          <p:cNvPr id="166" name="Google Shape;166;p26"/>
          <p:cNvSpPr/>
          <p:nvPr/>
        </p:nvSpPr>
        <p:spPr>
          <a:xfrm rot="10799783">
            <a:off x="2717575" y="1364127"/>
            <a:ext cx="4746900" cy="2916000"/>
          </a:xfrm>
          <a:prstGeom prst="corner">
            <a:avLst>
              <a:gd fmla="val 64417" name="adj1"/>
              <a:gd fmla="val 124392"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Tool Selection</a:t>
            </a:r>
            <a:endParaRPr/>
          </a:p>
        </p:txBody>
      </p:sp>
      <p:sp>
        <p:nvSpPr>
          <p:cNvPr id="172" name="Google Shape;172;p27"/>
          <p:cNvSpPr txBox="1"/>
          <p:nvPr>
            <p:ph idx="1" type="body"/>
          </p:nvPr>
        </p:nvSpPr>
        <p:spPr>
          <a:xfrm>
            <a:off x="311700" y="1137625"/>
            <a:ext cx="8520600" cy="3447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s-419" sz="2200"/>
              <a:t>Data Ingestion: Sqoop</a:t>
            </a:r>
            <a:endParaRPr sz="2200"/>
          </a:p>
          <a:p>
            <a:pPr indent="-368300" lvl="0" marL="457200" rtl="0" algn="l">
              <a:spcBef>
                <a:spcPts val="0"/>
              </a:spcBef>
              <a:spcAft>
                <a:spcPts val="0"/>
              </a:spcAft>
              <a:buSzPts val="2200"/>
              <a:buChar char="●"/>
            </a:pPr>
            <a:r>
              <a:rPr b="1" lang="es-419" sz="2200"/>
              <a:t>Batch Processing: Apache Spark</a:t>
            </a:r>
            <a:endParaRPr b="1" sz="2200"/>
          </a:p>
          <a:p>
            <a:pPr indent="-368300" lvl="0" marL="457200" rtl="0" algn="l">
              <a:spcBef>
                <a:spcPts val="0"/>
              </a:spcBef>
              <a:spcAft>
                <a:spcPts val="0"/>
              </a:spcAft>
              <a:buSzPts val="2200"/>
              <a:buChar char="●"/>
            </a:pPr>
            <a:r>
              <a:rPr b="1" lang="es-419" sz="2200"/>
              <a:t>Graph Modelling: Neo4j</a:t>
            </a:r>
            <a:endParaRPr b="1" sz="2200"/>
          </a:p>
          <a:p>
            <a:pPr indent="-368300" lvl="0" marL="457200" rtl="0" algn="l">
              <a:spcBef>
                <a:spcPts val="0"/>
              </a:spcBef>
              <a:spcAft>
                <a:spcPts val="0"/>
              </a:spcAft>
              <a:buSzPts val="2200"/>
              <a:buChar char="●"/>
            </a:pPr>
            <a:r>
              <a:rPr lang="es-419" sz="2200"/>
              <a:t>Stream Ingestion and Stream Dispatcher: Apache Kafka</a:t>
            </a:r>
            <a:endParaRPr b="1" sz="2200"/>
          </a:p>
          <a:p>
            <a:pPr indent="-368300" lvl="0" marL="457200" rtl="0" algn="l">
              <a:spcBef>
                <a:spcPts val="0"/>
              </a:spcBef>
              <a:spcAft>
                <a:spcPts val="0"/>
              </a:spcAft>
              <a:buSzPts val="2200"/>
              <a:buChar char="●"/>
            </a:pPr>
            <a:r>
              <a:rPr b="1" lang="es-419" sz="2200"/>
              <a:t>Stream Processing: Spark Streaming</a:t>
            </a:r>
            <a:endParaRPr sz="2200"/>
          </a:p>
          <a:p>
            <a:pPr indent="-368300" lvl="0" marL="457200" rtl="0" algn="l">
              <a:spcBef>
                <a:spcPts val="0"/>
              </a:spcBef>
              <a:spcAft>
                <a:spcPts val="0"/>
              </a:spcAft>
              <a:buSzPts val="2200"/>
              <a:buChar char="●"/>
            </a:pPr>
            <a:r>
              <a:rPr b="1" lang="es-419" sz="2200"/>
              <a:t>Real-time View: Kibana (ElasticSearch)</a:t>
            </a:r>
            <a:endParaRPr b="1" sz="2400"/>
          </a:p>
        </p:txBody>
      </p:sp>
      <p:pic>
        <p:nvPicPr>
          <p:cNvPr id="173" name="Google Shape;173;p27"/>
          <p:cNvPicPr preferRelativeResize="0"/>
          <p:nvPr/>
        </p:nvPicPr>
        <p:blipFill rotWithShape="1">
          <a:blip r:embed="rId3">
            <a:alphaModFix/>
          </a:blip>
          <a:srcRect b="22371" l="24491" r="21811" t="15708"/>
          <a:stretch/>
        </p:blipFill>
        <p:spPr>
          <a:xfrm>
            <a:off x="4268750" y="162700"/>
            <a:ext cx="1841251" cy="1026949"/>
          </a:xfrm>
          <a:prstGeom prst="rect">
            <a:avLst/>
          </a:prstGeom>
          <a:noFill/>
          <a:ln>
            <a:noFill/>
          </a:ln>
        </p:spPr>
      </p:pic>
      <p:pic>
        <p:nvPicPr>
          <p:cNvPr id="174" name="Google Shape;174;p27"/>
          <p:cNvPicPr preferRelativeResize="0"/>
          <p:nvPr/>
        </p:nvPicPr>
        <p:blipFill>
          <a:blip r:embed="rId4">
            <a:alphaModFix/>
          </a:blip>
          <a:stretch>
            <a:fillRect/>
          </a:stretch>
        </p:blipFill>
        <p:spPr>
          <a:xfrm>
            <a:off x="6565513" y="772825"/>
            <a:ext cx="2216274" cy="1397950"/>
          </a:xfrm>
          <a:prstGeom prst="rect">
            <a:avLst/>
          </a:prstGeom>
          <a:noFill/>
          <a:ln>
            <a:noFill/>
          </a:ln>
        </p:spPr>
      </p:pic>
      <p:pic>
        <p:nvPicPr>
          <p:cNvPr id="175" name="Google Shape;175;p27"/>
          <p:cNvPicPr preferRelativeResize="0"/>
          <p:nvPr/>
        </p:nvPicPr>
        <p:blipFill>
          <a:blip r:embed="rId5">
            <a:alphaModFix/>
          </a:blip>
          <a:stretch>
            <a:fillRect/>
          </a:stretch>
        </p:blipFill>
        <p:spPr>
          <a:xfrm>
            <a:off x="6333150" y="2688412"/>
            <a:ext cx="2681000" cy="1397950"/>
          </a:xfrm>
          <a:prstGeom prst="rect">
            <a:avLst/>
          </a:prstGeom>
          <a:noFill/>
          <a:ln>
            <a:noFill/>
          </a:ln>
        </p:spPr>
      </p:pic>
      <p:pic>
        <p:nvPicPr>
          <p:cNvPr id="176" name="Google Shape;176;p27"/>
          <p:cNvPicPr preferRelativeResize="0"/>
          <p:nvPr/>
        </p:nvPicPr>
        <p:blipFill>
          <a:blip r:embed="rId6">
            <a:alphaModFix/>
          </a:blip>
          <a:stretch>
            <a:fillRect/>
          </a:stretch>
        </p:blipFill>
        <p:spPr>
          <a:xfrm>
            <a:off x="4154175" y="3796400"/>
            <a:ext cx="2283950" cy="1168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Batch Data Processing (Spark)</a:t>
            </a:r>
            <a:endParaRPr/>
          </a:p>
        </p:txBody>
      </p:sp>
      <p:sp>
        <p:nvSpPr>
          <p:cNvPr id="182" name="Google Shape;182;p28"/>
          <p:cNvSpPr txBox="1"/>
          <p:nvPr/>
        </p:nvSpPr>
        <p:spPr>
          <a:xfrm>
            <a:off x="6714600" y="2571750"/>
            <a:ext cx="2079600" cy="6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Transactions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EU Market prices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Feedback</a:t>
            </a:r>
            <a:endParaRPr>
              <a:latin typeface="Proxima Nova"/>
              <a:ea typeface="Proxima Nova"/>
              <a:cs typeface="Proxima Nova"/>
              <a:sym typeface="Proxima Nova"/>
            </a:endParaRPr>
          </a:p>
        </p:txBody>
      </p:sp>
      <p:pic>
        <p:nvPicPr>
          <p:cNvPr id="183" name="Google Shape;183;p28"/>
          <p:cNvPicPr preferRelativeResize="0"/>
          <p:nvPr/>
        </p:nvPicPr>
        <p:blipFill>
          <a:blip r:embed="rId3">
            <a:alphaModFix/>
          </a:blip>
          <a:stretch>
            <a:fillRect/>
          </a:stretch>
        </p:blipFill>
        <p:spPr>
          <a:xfrm>
            <a:off x="311700" y="1076800"/>
            <a:ext cx="6409801" cy="38088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Batch Data Processing (Spark)</a:t>
            </a:r>
            <a:endParaRPr/>
          </a:p>
        </p:txBody>
      </p:sp>
      <p:sp>
        <p:nvSpPr>
          <p:cNvPr id="189" name="Google Shape;189;p29"/>
          <p:cNvSpPr txBox="1"/>
          <p:nvPr/>
        </p:nvSpPr>
        <p:spPr>
          <a:xfrm>
            <a:off x="6714600" y="2571750"/>
            <a:ext cx="2079600" cy="6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Transactions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EU Market prices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419">
                <a:latin typeface="Proxima Nova"/>
                <a:ea typeface="Proxima Nova"/>
                <a:cs typeface="Proxima Nova"/>
                <a:sym typeface="Proxima Nova"/>
              </a:rPr>
              <a:t>Feedback</a:t>
            </a:r>
            <a:endParaRPr>
              <a:latin typeface="Proxima Nova"/>
              <a:ea typeface="Proxima Nova"/>
              <a:cs typeface="Proxima Nova"/>
              <a:sym typeface="Proxima Nova"/>
            </a:endParaRPr>
          </a:p>
        </p:txBody>
      </p:sp>
      <p:pic>
        <p:nvPicPr>
          <p:cNvPr id="190" name="Google Shape;190;p29"/>
          <p:cNvPicPr preferRelativeResize="0"/>
          <p:nvPr/>
        </p:nvPicPr>
        <p:blipFill>
          <a:blip r:embed="rId3">
            <a:alphaModFix/>
          </a:blip>
          <a:stretch>
            <a:fillRect/>
          </a:stretch>
        </p:blipFill>
        <p:spPr>
          <a:xfrm>
            <a:off x="311700" y="1080825"/>
            <a:ext cx="6409800" cy="3656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Implementation</a:t>
            </a:r>
            <a:endParaRPr/>
          </a:p>
        </p:txBody>
      </p:sp>
      <p:pic>
        <p:nvPicPr>
          <p:cNvPr id="196" name="Google Shape;196;p30"/>
          <p:cNvPicPr preferRelativeResize="0"/>
          <p:nvPr/>
        </p:nvPicPr>
        <p:blipFill>
          <a:blip r:embed="rId3">
            <a:alphaModFix/>
          </a:blip>
          <a:stretch>
            <a:fillRect/>
          </a:stretch>
        </p:blipFill>
        <p:spPr>
          <a:xfrm>
            <a:off x="1052525" y="1017725"/>
            <a:ext cx="6716326" cy="378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545625" y="445025"/>
            <a:ext cx="52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Real-time View (ElasticSearch)</a:t>
            </a:r>
            <a:endParaRPr/>
          </a:p>
        </p:txBody>
      </p:sp>
      <p:pic>
        <p:nvPicPr>
          <p:cNvPr id="202" name="Google Shape;202;p31"/>
          <p:cNvPicPr preferRelativeResize="0"/>
          <p:nvPr/>
        </p:nvPicPr>
        <p:blipFill>
          <a:blip r:embed="rId3">
            <a:alphaModFix/>
          </a:blip>
          <a:stretch>
            <a:fillRect/>
          </a:stretch>
        </p:blipFill>
        <p:spPr>
          <a:xfrm>
            <a:off x="3534925" y="1095150"/>
            <a:ext cx="5465150" cy="1552400"/>
          </a:xfrm>
          <a:prstGeom prst="rect">
            <a:avLst/>
          </a:prstGeom>
          <a:noFill/>
          <a:ln>
            <a:noFill/>
          </a:ln>
        </p:spPr>
      </p:pic>
      <p:pic>
        <p:nvPicPr>
          <p:cNvPr id="203" name="Google Shape;203;p31"/>
          <p:cNvPicPr preferRelativeResize="0"/>
          <p:nvPr/>
        </p:nvPicPr>
        <p:blipFill>
          <a:blip r:embed="rId4">
            <a:alphaModFix/>
          </a:blip>
          <a:stretch>
            <a:fillRect/>
          </a:stretch>
        </p:blipFill>
        <p:spPr>
          <a:xfrm>
            <a:off x="3534925" y="3049000"/>
            <a:ext cx="5465150" cy="1138100"/>
          </a:xfrm>
          <a:prstGeom prst="rect">
            <a:avLst/>
          </a:prstGeom>
          <a:noFill/>
          <a:ln>
            <a:noFill/>
          </a:ln>
        </p:spPr>
      </p:pic>
      <p:sp>
        <p:nvSpPr>
          <p:cNvPr id="204" name="Google Shape;204;p31"/>
          <p:cNvSpPr txBox="1"/>
          <p:nvPr>
            <p:ph type="title"/>
          </p:nvPr>
        </p:nvSpPr>
        <p:spPr>
          <a:xfrm>
            <a:off x="0" y="445025"/>
            <a:ext cx="52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Batch</a:t>
            </a:r>
            <a:r>
              <a:rPr lang="es-419"/>
              <a:t> View (Neo4j)</a:t>
            </a:r>
            <a:endParaRPr/>
          </a:p>
        </p:txBody>
      </p:sp>
      <p:pic>
        <p:nvPicPr>
          <p:cNvPr id="205" name="Google Shape;205;p31"/>
          <p:cNvPicPr preferRelativeResize="0"/>
          <p:nvPr/>
        </p:nvPicPr>
        <p:blipFill>
          <a:blip r:embed="rId5">
            <a:alphaModFix/>
          </a:blip>
          <a:stretch>
            <a:fillRect/>
          </a:stretch>
        </p:blipFill>
        <p:spPr>
          <a:xfrm>
            <a:off x="82425" y="1310100"/>
            <a:ext cx="3230125" cy="23719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GRAPH ANALYSIS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title="SPROUT PITCH.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Property Graph: </a:t>
            </a:r>
            <a:r>
              <a:rPr lang="es-419"/>
              <a:t>Neo4j</a:t>
            </a:r>
            <a:endParaRPr/>
          </a:p>
        </p:txBody>
      </p:sp>
      <p:sp>
        <p:nvSpPr>
          <p:cNvPr id="216" name="Google Shape;216;p33"/>
          <p:cNvSpPr txBox="1"/>
          <p:nvPr>
            <p:ph idx="1" type="body"/>
          </p:nvPr>
        </p:nvSpPr>
        <p:spPr>
          <a:xfrm>
            <a:off x="311700" y="1137625"/>
            <a:ext cx="8520600" cy="3447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Use case:</a:t>
            </a:r>
            <a:endParaRPr sz="2100"/>
          </a:p>
          <a:p>
            <a:pPr indent="-361950" lvl="1" marL="914400" rtl="0" algn="l">
              <a:spcBef>
                <a:spcPts val="0"/>
              </a:spcBef>
              <a:spcAft>
                <a:spcPts val="0"/>
              </a:spcAft>
              <a:buSzPts val="2100"/>
              <a:buChar char="○"/>
            </a:pPr>
            <a:r>
              <a:rPr lang="es-419" sz="2100"/>
              <a:t>Product recommendation</a:t>
            </a:r>
            <a:endParaRPr sz="2100"/>
          </a:p>
          <a:p>
            <a:pPr indent="-361950" lvl="1" marL="914400" rtl="0" algn="l">
              <a:spcBef>
                <a:spcPts val="0"/>
              </a:spcBef>
              <a:spcAft>
                <a:spcPts val="0"/>
              </a:spcAft>
              <a:buSzPts val="2100"/>
              <a:buChar char="○"/>
            </a:pPr>
            <a:r>
              <a:rPr lang="es-419" sz="2100"/>
              <a:t>Best selling product</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Graph Modelling (Neo4j)</a:t>
            </a:r>
            <a:endParaRPr/>
          </a:p>
        </p:txBody>
      </p:sp>
      <p:pic>
        <p:nvPicPr>
          <p:cNvPr id="222" name="Google Shape;222;p34"/>
          <p:cNvPicPr preferRelativeResize="0"/>
          <p:nvPr/>
        </p:nvPicPr>
        <p:blipFill>
          <a:blip r:embed="rId3">
            <a:alphaModFix/>
          </a:blip>
          <a:stretch>
            <a:fillRect/>
          </a:stretch>
        </p:blipFill>
        <p:spPr>
          <a:xfrm>
            <a:off x="623875" y="1095125"/>
            <a:ext cx="7627299" cy="373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Exploiting the Graph</a:t>
            </a:r>
            <a:endParaRPr/>
          </a:p>
        </p:txBody>
      </p:sp>
      <p:sp>
        <p:nvSpPr>
          <p:cNvPr id="228" name="Google Shape;228;p35"/>
          <p:cNvSpPr txBox="1"/>
          <p:nvPr>
            <p:ph idx="1" type="body"/>
          </p:nvPr>
        </p:nvSpPr>
        <p:spPr>
          <a:xfrm>
            <a:off x="311700" y="1137625"/>
            <a:ext cx="8520600" cy="3447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Collaborative Filtering</a:t>
            </a:r>
            <a:endParaRPr sz="2100"/>
          </a:p>
          <a:p>
            <a:pPr indent="-361950" lvl="1" marL="914400" rtl="0" algn="l">
              <a:spcBef>
                <a:spcPts val="0"/>
              </a:spcBef>
              <a:spcAft>
                <a:spcPts val="0"/>
              </a:spcAft>
              <a:buSzPts val="2100"/>
              <a:buChar char="○"/>
            </a:pPr>
            <a:r>
              <a:rPr lang="es-419" sz="2100"/>
              <a:t>Based on orders</a:t>
            </a:r>
            <a:endParaRPr sz="2100"/>
          </a:p>
          <a:p>
            <a:pPr indent="-361950" lvl="1" marL="914400" rtl="0" algn="l">
              <a:spcBef>
                <a:spcPts val="0"/>
              </a:spcBef>
              <a:spcAft>
                <a:spcPts val="0"/>
              </a:spcAft>
              <a:buSzPts val="2100"/>
              <a:buChar char="○"/>
            </a:pPr>
            <a:r>
              <a:rPr lang="es-419" sz="2100"/>
              <a:t>Based on feedback and rating</a:t>
            </a:r>
            <a:endParaRPr sz="2100"/>
          </a:p>
          <a:p>
            <a:pPr indent="-361950" lvl="0" marL="457200" rtl="0" algn="l">
              <a:spcBef>
                <a:spcPts val="0"/>
              </a:spcBef>
              <a:spcAft>
                <a:spcPts val="0"/>
              </a:spcAft>
              <a:buSzPts val="2100"/>
              <a:buChar char="●"/>
            </a:pPr>
            <a:r>
              <a:rPr lang="es-419" sz="2100"/>
              <a:t>Bestselling Product</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Updated Metadata</a:t>
            </a:r>
            <a:endParaRPr/>
          </a:p>
        </p:txBody>
      </p:sp>
      <p:pic>
        <p:nvPicPr>
          <p:cNvPr id="234" name="Google Shape;234;p36"/>
          <p:cNvPicPr preferRelativeResize="0"/>
          <p:nvPr/>
        </p:nvPicPr>
        <p:blipFill>
          <a:blip r:embed="rId3">
            <a:alphaModFix/>
          </a:blip>
          <a:stretch>
            <a:fillRect/>
          </a:stretch>
        </p:blipFill>
        <p:spPr>
          <a:xfrm>
            <a:off x="1205750" y="1084400"/>
            <a:ext cx="6732500" cy="379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DEMO</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THANK YOU!</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MEET SPROUT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What is Sprout?</a:t>
            </a:r>
            <a:endParaRPr/>
          </a:p>
        </p:txBody>
      </p:sp>
      <p:sp>
        <p:nvSpPr>
          <p:cNvPr id="82" name="Google Shape;82;p17"/>
          <p:cNvSpPr txBox="1"/>
          <p:nvPr>
            <p:ph idx="1" type="body"/>
          </p:nvPr>
        </p:nvSpPr>
        <p:spPr>
          <a:xfrm>
            <a:off x="1146225" y="1234075"/>
            <a:ext cx="2833800" cy="3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t>Focus on social change</a:t>
            </a:r>
            <a:endParaRPr sz="1400"/>
          </a:p>
          <a:p>
            <a:pPr indent="0" lvl="0" marL="0" rtl="0" algn="l">
              <a:spcBef>
                <a:spcPts val="1600"/>
              </a:spcBef>
              <a:spcAft>
                <a:spcPts val="0"/>
              </a:spcAft>
              <a:buNone/>
            </a:pPr>
            <a:r>
              <a:rPr b="1" lang="es-419" sz="1400"/>
              <a:t>Vision:</a:t>
            </a:r>
            <a:endParaRPr b="1" sz="1400"/>
          </a:p>
          <a:p>
            <a:pPr indent="0" lvl="0" marL="0" rtl="0" algn="l">
              <a:spcBef>
                <a:spcPts val="1600"/>
              </a:spcBef>
              <a:spcAft>
                <a:spcPts val="0"/>
              </a:spcAft>
              <a:buNone/>
            </a:pPr>
            <a:r>
              <a:rPr lang="es-419" sz="1400"/>
              <a:t>Transform how we grow, share, and consume our food.</a:t>
            </a:r>
            <a:endParaRPr sz="1400"/>
          </a:p>
          <a:p>
            <a:pPr indent="0" lvl="0" marL="0" rtl="0" algn="l">
              <a:spcBef>
                <a:spcPts val="1600"/>
              </a:spcBef>
              <a:spcAft>
                <a:spcPts val="0"/>
              </a:spcAft>
              <a:buNone/>
            </a:pPr>
            <a:r>
              <a:rPr b="1" lang="es-419" sz="1400"/>
              <a:t>Mission:</a:t>
            </a:r>
            <a:endParaRPr b="1" sz="1400"/>
          </a:p>
          <a:p>
            <a:pPr indent="0" lvl="0" marL="0" rtl="0" algn="l">
              <a:spcBef>
                <a:spcPts val="1600"/>
              </a:spcBef>
              <a:spcAft>
                <a:spcPts val="1600"/>
              </a:spcAft>
              <a:buNone/>
            </a:pPr>
            <a:r>
              <a:rPr lang="es-419" sz="1400"/>
              <a:t>Create a mutually beneficial relationship between </a:t>
            </a:r>
            <a:r>
              <a:rPr i="1" lang="es-419" sz="1400"/>
              <a:t>local farmers</a:t>
            </a:r>
            <a:r>
              <a:rPr lang="es-419" sz="1400"/>
              <a:t>, </a:t>
            </a:r>
            <a:r>
              <a:rPr i="1" lang="es-419" sz="1400"/>
              <a:t>customers</a:t>
            </a:r>
            <a:r>
              <a:rPr lang="es-419" sz="1400"/>
              <a:t>, and the </a:t>
            </a:r>
            <a:r>
              <a:rPr i="1" lang="es-419" sz="1400"/>
              <a:t>environment </a:t>
            </a:r>
            <a:r>
              <a:rPr lang="es-419" sz="1400"/>
              <a:t>through </a:t>
            </a:r>
            <a:r>
              <a:rPr i="1" lang="es-419" sz="1400"/>
              <a:t>fair exchange</a:t>
            </a:r>
            <a:r>
              <a:rPr lang="es-419" sz="1400"/>
              <a:t> and </a:t>
            </a:r>
            <a:r>
              <a:rPr i="1" lang="es-419" sz="1400"/>
              <a:t>shared farm experience.</a:t>
            </a:r>
            <a:endParaRPr sz="1400"/>
          </a:p>
        </p:txBody>
      </p:sp>
      <p:pic>
        <p:nvPicPr>
          <p:cNvPr id="83" name="Google Shape;83;p17"/>
          <p:cNvPicPr preferRelativeResize="0"/>
          <p:nvPr/>
        </p:nvPicPr>
        <p:blipFill>
          <a:blip r:embed="rId3">
            <a:alphaModFix/>
          </a:blip>
          <a:stretch>
            <a:fillRect/>
          </a:stretch>
        </p:blipFill>
        <p:spPr>
          <a:xfrm>
            <a:off x="4163925" y="1472200"/>
            <a:ext cx="3611949" cy="312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Meet the Team</a:t>
            </a:r>
            <a:endParaRPr/>
          </a:p>
        </p:txBody>
      </p:sp>
      <p:sp>
        <p:nvSpPr>
          <p:cNvPr id="89" name="Google Shape;89;p18"/>
          <p:cNvSpPr txBox="1"/>
          <p:nvPr/>
        </p:nvSpPr>
        <p:spPr>
          <a:xfrm>
            <a:off x="1779875" y="3582225"/>
            <a:ext cx="1845000" cy="82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000">
                <a:latin typeface="Calibri"/>
                <a:ea typeface="Calibri"/>
                <a:cs typeface="Calibri"/>
                <a:sym typeface="Calibri"/>
              </a:rPr>
              <a:t>Valdemar Hernández Siles</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Mexico</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Digital Systems Engineer</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latin typeface="Calibri"/>
              <a:ea typeface="Calibri"/>
              <a:cs typeface="Calibri"/>
              <a:sym typeface="Calibri"/>
            </a:endParaRPr>
          </a:p>
        </p:txBody>
      </p:sp>
      <p:sp>
        <p:nvSpPr>
          <p:cNvPr id="90" name="Google Shape;90;p18"/>
          <p:cNvSpPr txBox="1"/>
          <p:nvPr/>
        </p:nvSpPr>
        <p:spPr>
          <a:xfrm>
            <a:off x="3637875" y="2906625"/>
            <a:ext cx="1845000" cy="8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Nejada Karriqi</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Albania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Software Engineer</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Science Master Student</a:t>
            </a:r>
            <a:endParaRPr sz="1000">
              <a:latin typeface="Calibri"/>
              <a:ea typeface="Calibri"/>
              <a:cs typeface="Calibri"/>
              <a:sym typeface="Calibri"/>
            </a:endParaRPr>
          </a:p>
        </p:txBody>
      </p:sp>
      <p:sp>
        <p:nvSpPr>
          <p:cNvPr id="91" name="Google Shape;91;p18"/>
          <p:cNvSpPr txBox="1"/>
          <p:nvPr/>
        </p:nvSpPr>
        <p:spPr>
          <a:xfrm>
            <a:off x="7030588" y="2778375"/>
            <a:ext cx="2009100" cy="9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Julio Candela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Peru</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Scientist</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p>
        </p:txBody>
      </p:sp>
      <p:sp>
        <p:nvSpPr>
          <p:cNvPr id="92" name="Google Shape;92;p18"/>
          <p:cNvSpPr txBox="1"/>
          <p:nvPr/>
        </p:nvSpPr>
        <p:spPr>
          <a:xfrm>
            <a:off x="83600" y="2875550"/>
            <a:ext cx="2009100" cy="9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Ariston Lim</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Indonesia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Business Analyst</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BDMA Masters Student</a:t>
            </a:r>
            <a:endParaRPr sz="1000">
              <a:latin typeface="Calibri"/>
              <a:ea typeface="Calibri"/>
              <a:cs typeface="Calibri"/>
              <a:sym typeface="Calibri"/>
            </a:endParaRPr>
          </a:p>
        </p:txBody>
      </p:sp>
      <p:pic>
        <p:nvPicPr>
          <p:cNvPr id="93" name="Google Shape;93;p18"/>
          <p:cNvPicPr preferRelativeResize="0"/>
          <p:nvPr/>
        </p:nvPicPr>
        <p:blipFill>
          <a:blip r:embed="rId3">
            <a:alphaModFix/>
          </a:blip>
          <a:stretch>
            <a:fillRect/>
          </a:stretch>
        </p:blipFill>
        <p:spPr>
          <a:xfrm>
            <a:off x="1889171" y="1962150"/>
            <a:ext cx="1735700" cy="1633600"/>
          </a:xfrm>
          <a:prstGeom prst="rect">
            <a:avLst/>
          </a:prstGeom>
          <a:noFill/>
          <a:ln>
            <a:noFill/>
          </a:ln>
        </p:spPr>
      </p:pic>
      <p:pic>
        <p:nvPicPr>
          <p:cNvPr id="94" name="Google Shape;94;p18"/>
          <p:cNvPicPr preferRelativeResize="0"/>
          <p:nvPr/>
        </p:nvPicPr>
        <p:blipFill>
          <a:blip r:embed="rId4">
            <a:alphaModFix/>
          </a:blip>
          <a:stretch>
            <a:fillRect/>
          </a:stretch>
        </p:blipFill>
        <p:spPr>
          <a:xfrm>
            <a:off x="304709" y="1331109"/>
            <a:ext cx="1566875" cy="1566875"/>
          </a:xfrm>
          <a:prstGeom prst="rect">
            <a:avLst/>
          </a:prstGeom>
          <a:noFill/>
          <a:ln>
            <a:noFill/>
          </a:ln>
        </p:spPr>
      </p:pic>
      <p:pic>
        <p:nvPicPr>
          <p:cNvPr id="95" name="Google Shape;95;p18"/>
          <p:cNvPicPr preferRelativeResize="0"/>
          <p:nvPr/>
        </p:nvPicPr>
        <p:blipFill>
          <a:blip r:embed="rId5">
            <a:alphaModFix/>
          </a:blip>
          <a:stretch>
            <a:fillRect/>
          </a:stretch>
        </p:blipFill>
        <p:spPr>
          <a:xfrm>
            <a:off x="3680351" y="1256546"/>
            <a:ext cx="1762587" cy="1715992"/>
          </a:xfrm>
          <a:prstGeom prst="rect">
            <a:avLst/>
          </a:prstGeom>
          <a:noFill/>
          <a:ln>
            <a:noFill/>
          </a:ln>
        </p:spPr>
      </p:pic>
      <p:pic>
        <p:nvPicPr>
          <p:cNvPr id="96" name="Google Shape;96;p18"/>
          <p:cNvPicPr preferRelativeResize="0"/>
          <p:nvPr/>
        </p:nvPicPr>
        <p:blipFill>
          <a:blip r:embed="rId6">
            <a:alphaModFix/>
          </a:blip>
          <a:stretch>
            <a:fillRect/>
          </a:stretch>
        </p:blipFill>
        <p:spPr>
          <a:xfrm>
            <a:off x="7172975" y="1159575"/>
            <a:ext cx="1651095" cy="1715975"/>
          </a:xfrm>
          <a:prstGeom prst="rect">
            <a:avLst/>
          </a:prstGeom>
          <a:noFill/>
          <a:ln>
            <a:noFill/>
          </a:ln>
        </p:spPr>
      </p:pic>
      <p:sp>
        <p:nvSpPr>
          <p:cNvPr id="97" name="Google Shape;97;p18"/>
          <p:cNvSpPr txBox="1"/>
          <p:nvPr/>
        </p:nvSpPr>
        <p:spPr>
          <a:xfrm>
            <a:off x="5406675" y="3582213"/>
            <a:ext cx="1845000" cy="8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Hung Nguyen</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Vietnam</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Scientist</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latin typeface="Lato"/>
              <a:ea typeface="Lato"/>
              <a:cs typeface="Lato"/>
              <a:sym typeface="Lato"/>
            </a:endParaRPr>
          </a:p>
        </p:txBody>
      </p:sp>
      <p:grpSp>
        <p:nvGrpSpPr>
          <p:cNvPr id="98" name="Google Shape;98;p18"/>
          <p:cNvGrpSpPr/>
          <p:nvPr/>
        </p:nvGrpSpPr>
        <p:grpSpPr>
          <a:xfrm>
            <a:off x="5545746" y="2091559"/>
            <a:ext cx="1566875" cy="1566875"/>
            <a:chOff x="5545746" y="2701159"/>
            <a:chExt cx="1566875" cy="1566875"/>
          </a:xfrm>
        </p:grpSpPr>
        <p:pic>
          <p:nvPicPr>
            <p:cNvPr id="99" name="Google Shape;99;p18"/>
            <p:cNvPicPr preferRelativeResize="0"/>
            <p:nvPr/>
          </p:nvPicPr>
          <p:blipFill>
            <a:blip r:embed="rId4">
              <a:alphaModFix/>
            </a:blip>
            <a:stretch>
              <a:fillRect/>
            </a:stretch>
          </p:blipFill>
          <p:spPr>
            <a:xfrm>
              <a:off x="5545746" y="2701159"/>
              <a:ext cx="1566875" cy="1566875"/>
            </a:xfrm>
            <a:prstGeom prst="rect">
              <a:avLst/>
            </a:prstGeom>
            <a:noFill/>
            <a:ln>
              <a:noFill/>
            </a:ln>
          </p:spPr>
        </p:pic>
        <p:pic>
          <p:nvPicPr>
            <p:cNvPr id="100" name="Google Shape;100;p18"/>
            <p:cNvPicPr preferRelativeResize="0"/>
            <p:nvPr/>
          </p:nvPicPr>
          <p:blipFill rotWithShape="1">
            <a:blip r:embed="rId7">
              <a:alphaModFix/>
            </a:blip>
            <a:srcRect b="10976" l="5244" r="5253" t="0"/>
            <a:stretch/>
          </p:blipFill>
          <p:spPr>
            <a:xfrm>
              <a:off x="5654763" y="2797850"/>
              <a:ext cx="1366200" cy="1419900"/>
            </a:xfrm>
            <a:prstGeom prst="flowChartConnector">
              <a:avLst/>
            </a:prstGeom>
            <a:noFill/>
            <a:ln>
              <a:noFill/>
            </a:ln>
          </p:spPr>
        </p:pic>
      </p:grpSp>
      <p:pic>
        <p:nvPicPr>
          <p:cNvPr id="101" name="Google Shape;101;p18"/>
          <p:cNvPicPr preferRelativeResize="0"/>
          <p:nvPr/>
        </p:nvPicPr>
        <p:blipFill>
          <a:blip r:embed="rId8">
            <a:alphaModFix/>
          </a:blip>
          <a:stretch>
            <a:fillRect/>
          </a:stretch>
        </p:blipFill>
        <p:spPr>
          <a:xfrm>
            <a:off x="428900" y="1543300"/>
            <a:ext cx="1350972" cy="13509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239050" y="1123700"/>
            <a:ext cx="8740500" cy="3855000"/>
          </a:xfrm>
          <a:prstGeom prst="roundRect">
            <a:avLst>
              <a:gd fmla="val 7321" name="adj"/>
            </a:avLst>
          </a:prstGeom>
          <a:noFill/>
          <a:ln cap="flat" cmpd="sng" w="1905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434343"/>
                </a:solidFill>
                <a:latin typeface="Trebuchet MS"/>
                <a:ea typeface="Trebuchet MS"/>
                <a:cs typeface="Trebuchet MS"/>
                <a:sym typeface="Trebuchet MS"/>
              </a:rPr>
              <a:t>Sprout Experience</a:t>
            </a:r>
            <a:endParaRPr>
              <a:solidFill>
                <a:srgbClr val="434343"/>
              </a:solidFill>
              <a:latin typeface="Trebuchet MS"/>
              <a:ea typeface="Trebuchet MS"/>
              <a:cs typeface="Trebuchet MS"/>
              <a:sym typeface="Trebuchet MS"/>
            </a:endParaRPr>
          </a:p>
        </p:txBody>
      </p:sp>
      <p:grpSp>
        <p:nvGrpSpPr>
          <p:cNvPr id="108" name="Google Shape;108;p19"/>
          <p:cNvGrpSpPr/>
          <p:nvPr/>
        </p:nvGrpSpPr>
        <p:grpSpPr>
          <a:xfrm>
            <a:off x="636600" y="1174350"/>
            <a:ext cx="7947000" cy="2487875"/>
            <a:chOff x="636600" y="1174350"/>
            <a:chExt cx="7947000" cy="2487875"/>
          </a:xfrm>
        </p:grpSpPr>
        <p:pic>
          <p:nvPicPr>
            <p:cNvPr id="109" name="Google Shape;109;p19"/>
            <p:cNvPicPr preferRelativeResize="0"/>
            <p:nvPr/>
          </p:nvPicPr>
          <p:blipFill>
            <a:blip r:embed="rId3">
              <a:alphaModFix/>
            </a:blip>
            <a:stretch>
              <a:fillRect/>
            </a:stretch>
          </p:blipFill>
          <p:spPr>
            <a:xfrm>
              <a:off x="2796975" y="1174350"/>
              <a:ext cx="3550050" cy="2487875"/>
            </a:xfrm>
            <a:prstGeom prst="rect">
              <a:avLst/>
            </a:prstGeom>
            <a:noFill/>
            <a:ln>
              <a:noFill/>
            </a:ln>
          </p:spPr>
        </p:pic>
        <p:pic>
          <p:nvPicPr>
            <p:cNvPr id="110" name="Google Shape;110;p19"/>
            <p:cNvPicPr preferRelativeResize="0"/>
            <p:nvPr/>
          </p:nvPicPr>
          <p:blipFill>
            <a:blip r:embed="rId4">
              <a:alphaModFix/>
            </a:blip>
            <a:stretch>
              <a:fillRect/>
            </a:stretch>
          </p:blipFill>
          <p:spPr>
            <a:xfrm>
              <a:off x="636600" y="1564188"/>
              <a:ext cx="1872400" cy="1708200"/>
            </a:xfrm>
            <a:prstGeom prst="rect">
              <a:avLst/>
            </a:prstGeom>
            <a:noFill/>
            <a:ln>
              <a:noFill/>
            </a:ln>
          </p:spPr>
        </p:pic>
        <p:pic>
          <p:nvPicPr>
            <p:cNvPr id="111" name="Google Shape;111;p19"/>
            <p:cNvPicPr preferRelativeResize="0"/>
            <p:nvPr/>
          </p:nvPicPr>
          <p:blipFill>
            <a:blip r:embed="rId5">
              <a:alphaModFix/>
            </a:blip>
            <a:stretch>
              <a:fillRect/>
            </a:stretch>
          </p:blipFill>
          <p:spPr>
            <a:xfrm>
              <a:off x="6711200" y="1532166"/>
              <a:ext cx="1872400" cy="1772234"/>
            </a:xfrm>
            <a:prstGeom prst="rect">
              <a:avLst/>
            </a:prstGeom>
            <a:noFill/>
            <a:ln>
              <a:noFill/>
            </a:ln>
          </p:spPr>
        </p:pic>
      </p:grpSp>
      <p:sp>
        <p:nvSpPr>
          <p:cNvPr id="112" name="Google Shape;112;p19"/>
          <p:cNvSpPr txBox="1"/>
          <p:nvPr/>
        </p:nvSpPr>
        <p:spPr>
          <a:xfrm>
            <a:off x="314750" y="3499325"/>
            <a:ext cx="2516100" cy="124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500">
                <a:solidFill>
                  <a:srgbClr val="434343"/>
                </a:solidFill>
              </a:rPr>
              <a:t>Farms in Barcelona</a:t>
            </a:r>
            <a:endParaRPr b="1" sz="15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Many farms within 150km</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Good distribution channels</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Variety of products</a:t>
            </a:r>
            <a:endParaRPr sz="1200">
              <a:solidFill>
                <a:srgbClr val="434343"/>
              </a:solidFill>
            </a:endParaRPr>
          </a:p>
        </p:txBody>
      </p:sp>
      <p:sp>
        <p:nvSpPr>
          <p:cNvPr id="113" name="Google Shape;113;p19"/>
          <p:cNvSpPr txBox="1"/>
          <p:nvPr/>
        </p:nvSpPr>
        <p:spPr>
          <a:xfrm>
            <a:off x="6315250" y="3499325"/>
            <a:ext cx="2664300" cy="147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500">
                <a:solidFill>
                  <a:srgbClr val="434343"/>
                </a:solidFill>
              </a:rPr>
              <a:t>Customers</a:t>
            </a:r>
            <a:endParaRPr b="1" sz="18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Age 18-25: Care for health , environment and experience</a:t>
            </a:r>
            <a:endParaRPr sz="12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Age 25-35: Bigger tickets</a:t>
            </a:r>
            <a:endParaRPr sz="12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Prone to use online channel.</a:t>
            </a:r>
            <a:endParaRPr sz="1800">
              <a:solidFill>
                <a:srgbClr val="434343"/>
              </a:solidFill>
            </a:endParaRPr>
          </a:p>
        </p:txBody>
      </p:sp>
      <p:sp>
        <p:nvSpPr>
          <p:cNvPr id="114" name="Google Shape;114;p19"/>
          <p:cNvSpPr txBox="1"/>
          <p:nvPr/>
        </p:nvSpPr>
        <p:spPr>
          <a:xfrm>
            <a:off x="3219600" y="3662225"/>
            <a:ext cx="3000000" cy="13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chemeClr val="dk1"/>
                </a:solidFill>
              </a:rPr>
              <a:t>😀 </a:t>
            </a:r>
            <a:r>
              <a:rPr lang="es-419">
                <a:solidFill>
                  <a:srgbClr val="434343"/>
                </a:solidFill>
              </a:rPr>
              <a:t>Social, environmental and healthy brand → </a:t>
            </a:r>
            <a:r>
              <a:rPr b="1" lang="es-419">
                <a:solidFill>
                  <a:srgbClr val="434343"/>
                </a:solidFill>
              </a:rPr>
              <a:t>Sprout</a:t>
            </a:r>
            <a:endParaRPr b="1">
              <a:solidFill>
                <a:srgbClr val="434343"/>
              </a:solidFill>
            </a:endParaRPr>
          </a:p>
          <a:p>
            <a:pPr indent="0" lvl="0" marL="0" rtl="0" algn="l">
              <a:lnSpc>
                <a:spcPct val="115000"/>
              </a:lnSpc>
              <a:spcBef>
                <a:spcPts val="0"/>
              </a:spcBef>
              <a:spcAft>
                <a:spcPts val="0"/>
              </a:spcAft>
              <a:buNone/>
            </a:pPr>
            <a:r>
              <a:rPr lang="es-419">
                <a:solidFill>
                  <a:srgbClr val="434343"/>
                </a:solidFill>
              </a:rPr>
              <a:t>😀 Start as a niche and </a:t>
            </a:r>
            <a:r>
              <a:rPr b="1" lang="es-419">
                <a:solidFill>
                  <a:srgbClr val="434343"/>
                </a:solidFill>
              </a:rPr>
              <a:t>grow the right way </a:t>
            </a:r>
            <a:r>
              <a:rPr lang="es-419">
                <a:solidFill>
                  <a:srgbClr val="434343"/>
                </a:solidFill>
              </a:rPr>
              <a:t>with customers and farmers</a:t>
            </a:r>
            <a:endParaRPr>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17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Products</a:t>
            </a:r>
            <a:endParaRPr/>
          </a:p>
        </p:txBody>
      </p:sp>
      <p:sp>
        <p:nvSpPr>
          <p:cNvPr id="120" name="Google Shape;120;p20"/>
          <p:cNvSpPr txBox="1"/>
          <p:nvPr/>
        </p:nvSpPr>
        <p:spPr>
          <a:xfrm>
            <a:off x="5637675" y="752450"/>
            <a:ext cx="27774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800">
                <a:solidFill>
                  <a:srgbClr val="4A86E8"/>
                </a:solidFill>
              </a:rPr>
              <a:t>Farming experience</a:t>
            </a:r>
            <a:endParaRPr i="1" sz="1800">
              <a:solidFill>
                <a:srgbClr val="4A86E8"/>
              </a:solidFill>
            </a:endParaRPr>
          </a:p>
        </p:txBody>
      </p:sp>
      <p:pic>
        <p:nvPicPr>
          <p:cNvPr id="121" name="Google Shape;121;p20"/>
          <p:cNvPicPr preferRelativeResize="0"/>
          <p:nvPr/>
        </p:nvPicPr>
        <p:blipFill>
          <a:blip r:embed="rId3">
            <a:alphaModFix/>
          </a:blip>
          <a:stretch>
            <a:fillRect/>
          </a:stretch>
        </p:blipFill>
        <p:spPr>
          <a:xfrm>
            <a:off x="1079450" y="3197801"/>
            <a:ext cx="2999999" cy="1756686"/>
          </a:xfrm>
          <a:prstGeom prst="rect">
            <a:avLst/>
          </a:prstGeom>
          <a:noFill/>
          <a:ln>
            <a:noFill/>
          </a:ln>
        </p:spPr>
      </p:pic>
      <p:pic>
        <p:nvPicPr>
          <p:cNvPr id="122" name="Google Shape;122;p20"/>
          <p:cNvPicPr preferRelativeResize="0"/>
          <p:nvPr/>
        </p:nvPicPr>
        <p:blipFill>
          <a:blip r:embed="rId4">
            <a:alphaModFix/>
          </a:blip>
          <a:stretch>
            <a:fillRect/>
          </a:stretch>
        </p:blipFill>
        <p:spPr>
          <a:xfrm>
            <a:off x="5536041" y="3212475"/>
            <a:ext cx="2980658" cy="1727350"/>
          </a:xfrm>
          <a:prstGeom prst="rect">
            <a:avLst/>
          </a:prstGeom>
          <a:noFill/>
          <a:ln>
            <a:noFill/>
          </a:ln>
        </p:spPr>
      </p:pic>
      <p:pic>
        <p:nvPicPr>
          <p:cNvPr id="123" name="Google Shape;123;p20"/>
          <p:cNvPicPr preferRelativeResize="0"/>
          <p:nvPr/>
        </p:nvPicPr>
        <p:blipFill>
          <a:blip r:embed="rId5">
            <a:alphaModFix/>
          </a:blip>
          <a:stretch>
            <a:fillRect/>
          </a:stretch>
        </p:blipFill>
        <p:spPr>
          <a:xfrm>
            <a:off x="1140450" y="1279875"/>
            <a:ext cx="2878000" cy="1709525"/>
          </a:xfrm>
          <a:prstGeom prst="rect">
            <a:avLst/>
          </a:prstGeom>
          <a:noFill/>
          <a:ln>
            <a:noFill/>
          </a:ln>
        </p:spPr>
      </p:pic>
      <p:sp>
        <p:nvSpPr>
          <p:cNvPr id="124" name="Google Shape;124;p20"/>
          <p:cNvSpPr txBox="1"/>
          <p:nvPr/>
        </p:nvSpPr>
        <p:spPr>
          <a:xfrm>
            <a:off x="927650" y="767575"/>
            <a:ext cx="3303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s-419" sz="1800">
                <a:solidFill>
                  <a:srgbClr val="38761D"/>
                </a:solidFill>
              </a:rPr>
              <a:t>Baskets of fresh products</a:t>
            </a:r>
            <a:endParaRPr b="1" i="1" sz="1800">
              <a:solidFill>
                <a:srgbClr val="38761D"/>
              </a:solidFill>
            </a:endParaRPr>
          </a:p>
        </p:txBody>
      </p:sp>
      <p:pic>
        <p:nvPicPr>
          <p:cNvPr id="125" name="Google Shape;125;p20"/>
          <p:cNvPicPr preferRelativeResize="0"/>
          <p:nvPr/>
        </p:nvPicPr>
        <p:blipFill>
          <a:blip r:embed="rId6">
            <a:alphaModFix/>
          </a:blip>
          <a:stretch>
            <a:fillRect/>
          </a:stretch>
        </p:blipFill>
        <p:spPr>
          <a:xfrm>
            <a:off x="6114453" y="1279875"/>
            <a:ext cx="1823850" cy="170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Service Design and Operations Plan</a:t>
            </a:r>
            <a:endParaRPr/>
          </a:p>
        </p:txBody>
      </p:sp>
      <p:pic>
        <p:nvPicPr>
          <p:cNvPr id="131" name="Google Shape;131;p21"/>
          <p:cNvPicPr preferRelativeResize="0"/>
          <p:nvPr/>
        </p:nvPicPr>
        <p:blipFill>
          <a:blip r:embed="rId3">
            <a:alphaModFix/>
          </a:blip>
          <a:stretch>
            <a:fillRect/>
          </a:stretch>
        </p:blipFill>
        <p:spPr>
          <a:xfrm>
            <a:off x="804863" y="1198975"/>
            <a:ext cx="7534275" cy="316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SPROUT Application Prototype</a:t>
            </a:r>
            <a:endParaRPr/>
          </a:p>
        </p:txBody>
      </p:sp>
      <p:pic>
        <p:nvPicPr>
          <p:cNvPr id="137" name="Google Shape;137;p22"/>
          <p:cNvPicPr preferRelativeResize="0"/>
          <p:nvPr/>
        </p:nvPicPr>
        <p:blipFill>
          <a:blip r:embed="rId3">
            <a:alphaModFix/>
          </a:blip>
          <a:stretch>
            <a:fillRect/>
          </a:stretch>
        </p:blipFill>
        <p:spPr>
          <a:xfrm>
            <a:off x="614075" y="1322525"/>
            <a:ext cx="1484950" cy="2646024"/>
          </a:xfrm>
          <a:prstGeom prst="rect">
            <a:avLst/>
          </a:prstGeom>
          <a:noFill/>
          <a:ln cap="flat" cmpd="sng" w="28575">
            <a:solidFill>
              <a:srgbClr val="B7B7B7"/>
            </a:solidFill>
            <a:prstDash val="solid"/>
            <a:miter lim="8000"/>
            <a:headEnd len="sm" w="sm" type="none"/>
            <a:tailEnd len="sm" w="sm" type="none"/>
          </a:ln>
        </p:spPr>
      </p:pic>
      <p:pic>
        <p:nvPicPr>
          <p:cNvPr id="138" name="Google Shape;138;p22"/>
          <p:cNvPicPr preferRelativeResize="0"/>
          <p:nvPr/>
        </p:nvPicPr>
        <p:blipFill>
          <a:blip r:embed="rId4">
            <a:alphaModFix/>
          </a:blip>
          <a:stretch>
            <a:fillRect/>
          </a:stretch>
        </p:blipFill>
        <p:spPr>
          <a:xfrm>
            <a:off x="2249112" y="1328663"/>
            <a:ext cx="1480725" cy="2633750"/>
          </a:xfrm>
          <a:prstGeom prst="rect">
            <a:avLst/>
          </a:prstGeom>
          <a:noFill/>
          <a:ln cap="flat" cmpd="sng" w="28575">
            <a:solidFill>
              <a:srgbClr val="B7B7B7"/>
            </a:solidFill>
            <a:prstDash val="solid"/>
            <a:round/>
            <a:headEnd len="sm" w="sm" type="none"/>
            <a:tailEnd len="sm" w="sm" type="none"/>
          </a:ln>
        </p:spPr>
      </p:pic>
      <p:pic>
        <p:nvPicPr>
          <p:cNvPr id="139" name="Google Shape;139;p22"/>
          <p:cNvPicPr preferRelativeResize="0"/>
          <p:nvPr/>
        </p:nvPicPr>
        <p:blipFill>
          <a:blip r:embed="rId5">
            <a:alphaModFix/>
          </a:blip>
          <a:stretch>
            <a:fillRect/>
          </a:stretch>
        </p:blipFill>
        <p:spPr>
          <a:xfrm>
            <a:off x="3890724" y="1331738"/>
            <a:ext cx="1477275" cy="2627600"/>
          </a:xfrm>
          <a:prstGeom prst="rect">
            <a:avLst/>
          </a:prstGeom>
          <a:noFill/>
          <a:ln cap="flat" cmpd="sng" w="28575">
            <a:solidFill>
              <a:srgbClr val="B7B7B7"/>
            </a:solidFill>
            <a:prstDash val="solid"/>
            <a:round/>
            <a:headEnd len="sm" w="sm" type="none"/>
            <a:tailEnd len="sm" w="sm" type="none"/>
          </a:ln>
        </p:spPr>
      </p:pic>
      <p:pic>
        <p:nvPicPr>
          <p:cNvPr id="140" name="Google Shape;140;p22"/>
          <p:cNvPicPr preferRelativeResize="0"/>
          <p:nvPr/>
        </p:nvPicPr>
        <p:blipFill>
          <a:blip r:embed="rId6">
            <a:alphaModFix/>
          </a:blip>
          <a:stretch>
            <a:fillRect/>
          </a:stretch>
        </p:blipFill>
        <p:spPr>
          <a:xfrm>
            <a:off x="7166825" y="1322525"/>
            <a:ext cx="1492524" cy="2654700"/>
          </a:xfrm>
          <a:prstGeom prst="rect">
            <a:avLst/>
          </a:prstGeom>
          <a:noFill/>
          <a:ln cap="flat" cmpd="sng" w="28575">
            <a:solidFill>
              <a:srgbClr val="B7B7B7"/>
            </a:solidFill>
            <a:prstDash val="solid"/>
            <a:round/>
            <a:headEnd len="sm" w="sm" type="none"/>
            <a:tailEnd len="sm" w="sm" type="none"/>
          </a:ln>
        </p:spPr>
      </p:pic>
      <p:pic>
        <p:nvPicPr>
          <p:cNvPr id="141" name="Google Shape;141;p22"/>
          <p:cNvPicPr preferRelativeResize="0"/>
          <p:nvPr/>
        </p:nvPicPr>
        <p:blipFill>
          <a:blip r:embed="rId7">
            <a:alphaModFix/>
          </a:blip>
          <a:stretch>
            <a:fillRect/>
          </a:stretch>
        </p:blipFill>
        <p:spPr>
          <a:xfrm>
            <a:off x="5518575" y="1313625"/>
            <a:ext cx="1497675" cy="2663825"/>
          </a:xfrm>
          <a:prstGeom prst="rect">
            <a:avLst/>
          </a:prstGeom>
          <a:noFill/>
          <a:ln cap="flat" cmpd="sng" w="28575">
            <a:solidFill>
              <a:srgbClr val="B7B7B7"/>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